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3" r:id="rId1"/>
  </p:sldMasterIdLst>
  <p:notesMasterIdLst>
    <p:notesMasterId r:id="rId18"/>
  </p:notesMasterIdLst>
  <p:handoutMasterIdLst>
    <p:handoutMasterId r:id="rId19"/>
  </p:handoutMasterIdLst>
  <p:sldIdLst>
    <p:sldId id="263" r:id="rId2"/>
    <p:sldId id="262" r:id="rId3"/>
    <p:sldId id="264" r:id="rId4"/>
    <p:sldId id="265" r:id="rId5"/>
    <p:sldId id="256" r:id="rId6"/>
    <p:sldId id="266" r:id="rId7"/>
    <p:sldId id="267" r:id="rId8"/>
    <p:sldId id="268" r:id="rId9"/>
    <p:sldId id="269" r:id="rId10"/>
    <p:sldId id="270" r:id="rId11"/>
    <p:sldId id="271" r:id="rId12"/>
    <p:sldId id="272" r:id="rId13"/>
    <p:sldId id="273" r:id="rId14"/>
    <p:sldId id="275" r:id="rId15"/>
    <p:sldId id="274" r:id="rId16"/>
    <p:sldId id="260" r:id="rId17"/>
  </p:sldIdLst>
  <p:sldSz cx="12192000" cy="6858000"/>
  <p:notesSz cx="6858000" cy="9144000"/>
  <p:defaultTextStyle>
    <a:defPPr>
      <a:defRPr lang="es-E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9BBB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2" autoAdjust="0"/>
    <p:restoredTop sz="94620" autoAdjust="0"/>
  </p:normalViewPr>
  <p:slideViewPr>
    <p:cSldViewPr>
      <p:cViewPr varScale="1">
        <p:scale>
          <a:sx n="99" d="100"/>
          <a:sy n="99" d="100"/>
        </p:scale>
        <p:origin x="108" y="28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6" d="100"/>
          <a:sy n="86" d="100"/>
        </p:scale>
        <p:origin x="3786" y="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ra Nogales" userId="60928a73-8746-4197-a0db-c3188dbe920d" providerId="ADAL" clId="{43169A37-DD53-4D76-81B0-BB8BF0DA8CC7}"/>
    <pc:docChg chg="modSld">
      <pc:chgData name="Sara Nogales" userId="60928a73-8746-4197-a0db-c3188dbe920d" providerId="ADAL" clId="{43169A37-DD53-4D76-81B0-BB8BF0DA8CC7}" dt="2019-06-05T17:36:02.789" v="27"/>
      <pc:docMkLst>
        <pc:docMk/>
      </pc:docMkLst>
      <pc:sldChg chg="modTransition modAnim">
        <pc:chgData name="Sara Nogales" userId="60928a73-8746-4197-a0db-c3188dbe920d" providerId="ADAL" clId="{43169A37-DD53-4D76-81B0-BB8BF0DA8CC7}" dt="2019-06-05T17:36:02.789" v="27"/>
        <pc:sldMkLst>
          <pc:docMk/>
          <pc:sldMk cId="2910058786" sldId="263"/>
        </pc:sldMkLst>
      </pc:sldChg>
    </pc:docChg>
  </pc:docChgLst>
</pc:chgInfo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3" name="2 Marcador de fecha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3043A61A-7798-4235-B04A-648E8C8E1C52}" type="datetimeFigureOut">
              <a:rPr lang="es-ES"/>
              <a:pPr>
                <a:defRPr/>
              </a:pPr>
              <a:t>15/11/2020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5781A02F-F53A-499A-86DF-4E24E4285A75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7021658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C3B12990-8964-4EE6-BB1D-1DA43B6FB9E2}" type="datetimeFigureOut">
              <a:rPr lang="es-ES"/>
              <a:pPr>
                <a:defRPr/>
              </a:pPr>
              <a:t>15/11/2020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s-ES" noProof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noProof="0"/>
              <a:t>Haga clic para modificar el estilo de texto del patrón</a:t>
            </a:r>
          </a:p>
          <a:p>
            <a:pPr lvl="1"/>
            <a:r>
              <a:rPr lang="es-ES" noProof="0"/>
              <a:t>Segundo nivel</a:t>
            </a:r>
          </a:p>
          <a:p>
            <a:pPr lvl="2"/>
            <a:r>
              <a:rPr lang="es-ES" noProof="0"/>
              <a:t>Tercer nivel</a:t>
            </a:r>
          </a:p>
          <a:p>
            <a:pPr lvl="3"/>
            <a:r>
              <a:rPr lang="es-ES" noProof="0"/>
              <a:t>Cuarto nivel</a:t>
            </a:r>
          </a:p>
          <a:p>
            <a:pPr lvl="4"/>
            <a:r>
              <a:rPr lang="es-ES" noProof="0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AD2E9A38-69AF-4D70-8617-F9228A3433F0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9460896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Marcador de imagen de diapositiva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7" name="Marcador de nota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s-ES" altLang="es-ES"/>
          </a:p>
        </p:txBody>
      </p:sp>
      <p:sp>
        <p:nvSpPr>
          <p:cNvPr id="6148" name="Marcador de número de diapositiva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975397D2-6195-48CB-8E9E-29C6555BF34E}" type="slidenum">
              <a:rPr lang="es-ES" altLang="es-ES" smtClean="0"/>
              <a:pPr/>
              <a:t>2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8711625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Marcador de imagen de diapositiva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5" name="Marcador de nota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s-ES" altLang="es-ES" dirty="0"/>
          </a:p>
        </p:txBody>
      </p:sp>
      <p:sp>
        <p:nvSpPr>
          <p:cNvPr id="8196" name="Marcador de número de diapositiva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AC5FF534-BE54-4C3F-8ACC-CF0D97819DB8}" type="slidenum">
              <a:rPr lang="es-ES" altLang="es-ES" smtClean="0"/>
              <a:pPr/>
              <a:t>12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37870146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Marcador de imagen de diapositiva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5" name="Marcador de nota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s-ES" altLang="es-ES"/>
          </a:p>
        </p:txBody>
      </p:sp>
      <p:sp>
        <p:nvSpPr>
          <p:cNvPr id="8196" name="Marcador de número de diapositiva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AC5FF534-BE54-4C3F-8ACC-CF0D97819DB8}" type="slidenum">
              <a:rPr lang="es-ES" altLang="es-ES" smtClean="0"/>
              <a:pPr/>
              <a:t>13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11844705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Marcador de imagen de diapositiva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5" name="Marcador de nota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s-ES" altLang="es-ES"/>
          </a:p>
        </p:txBody>
      </p:sp>
      <p:sp>
        <p:nvSpPr>
          <p:cNvPr id="8196" name="Marcador de número de diapositiva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AC5FF534-BE54-4C3F-8ACC-CF0D97819DB8}" type="slidenum">
              <a:rPr lang="es-ES" altLang="es-ES" smtClean="0"/>
              <a:pPr/>
              <a:t>14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27784635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Marcador de imagen de diapositiva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5" name="Marcador de nota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s-ES" altLang="es-ES" dirty="0"/>
          </a:p>
        </p:txBody>
      </p:sp>
      <p:sp>
        <p:nvSpPr>
          <p:cNvPr id="8196" name="Marcador de número de diapositiva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AC5FF534-BE54-4C3F-8ACC-CF0D97819DB8}" type="slidenum">
              <a:rPr lang="es-ES" altLang="es-ES" smtClean="0"/>
              <a:pPr/>
              <a:t>15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21581960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Marcador de imagen de diapositiva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5" name="Marcador de nota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s-ES" altLang="es-ES"/>
          </a:p>
        </p:txBody>
      </p:sp>
      <p:sp>
        <p:nvSpPr>
          <p:cNvPr id="8196" name="Marcador de número de diapositiva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AC5FF534-BE54-4C3F-8ACC-CF0D97819DB8}" type="slidenum">
              <a:rPr lang="es-ES" altLang="es-ES" smtClean="0"/>
              <a:pPr/>
              <a:t>4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31368094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Marcador de imagen de diapositiva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5" name="Marcador de nota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s-ES" altLang="es-ES"/>
          </a:p>
        </p:txBody>
      </p:sp>
      <p:sp>
        <p:nvSpPr>
          <p:cNvPr id="8196" name="Marcador de número de diapositiva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AC5FF534-BE54-4C3F-8ACC-CF0D97819DB8}" type="slidenum">
              <a:rPr lang="es-ES" altLang="es-ES" smtClean="0"/>
              <a:pPr/>
              <a:t>5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36514870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Marcador de imagen de diapositiva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5" name="Marcador de nota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s-ES" altLang="es-ES"/>
          </a:p>
        </p:txBody>
      </p:sp>
      <p:sp>
        <p:nvSpPr>
          <p:cNvPr id="8196" name="Marcador de número de diapositiva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AC5FF534-BE54-4C3F-8ACC-CF0D97819DB8}" type="slidenum">
              <a:rPr lang="es-ES" altLang="es-ES" smtClean="0"/>
              <a:pPr/>
              <a:t>6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39427954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Marcador de imagen de diapositiva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5" name="Marcador de nota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s-ES" altLang="es-ES" dirty="0"/>
          </a:p>
        </p:txBody>
      </p:sp>
      <p:sp>
        <p:nvSpPr>
          <p:cNvPr id="8196" name="Marcador de número de diapositiva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AC5FF534-BE54-4C3F-8ACC-CF0D97819DB8}" type="slidenum">
              <a:rPr lang="es-ES" altLang="es-ES" smtClean="0"/>
              <a:pPr/>
              <a:t>7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17605710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Marcador de imagen de diapositiva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5" name="Marcador de nota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s-ES" altLang="es-ES" dirty="0"/>
          </a:p>
        </p:txBody>
      </p:sp>
      <p:sp>
        <p:nvSpPr>
          <p:cNvPr id="8196" name="Marcador de número de diapositiva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AC5FF534-BE54-4C3F-8ACC-CF0D97819DB8}" type="slidenum">
              <a:rPr lang="es-ES" altLang="es-ES" smtClean="0"/>
              <a:pPr/>
              <a:t>8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20188129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Marcador de imagen de diapositiva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5" name="Marcador de nota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s-ES" altLang="es-ES"/>
          </a:p>
        </p:txBody>
      </p:sp>
      <p:sp>
        <p:nvSpPr>
          <p:cNvPr id="8196" name="Marcador de número de diapositiva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AC5FF534-BE54-4C3F-8ACC-CF0D97819DB8}" type="slidenum">
              <a:rPr lang="es-ES" altLang="es-ES" smtClean="0"/>
              <a:pPr/>
              <a:t>9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34203242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Marcador de imagen de diapositiva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5" name="Marcador de nota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s-ES" altLang="es-ES"/>
          </a:p>
        </p:txBody>
      </p:sp>
      <p:sp>
        <p:nvSpPr>
          <p:cNvPr id="8196" name="Marcador de número de diapositiva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AC5FF534-BE54-4C3F-8ACC-CF0D97819DB8}" type="slidenum">
              <a:rPr lang="es-ES" altLang="es-ES" smtClean="0"/>
              <a:pPr/>
              <a:t>10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12636943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Marcador de imagen de diapositiva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5" name="Marcador de nota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s-ES" altLang="es-ES"/>
          </a:p>
        </p:txBody>
      </p:sp>
      <p:sp>
        <p:nvSpPr>
          <p:cNvPr id="8196" name="Marcador de número de diapositiva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AC5FF534-BE54-4C3F-8ACC-CF0D97819DB8}" type="slidenum">
              <a:rPr lang="es-ES" altLang="es-ES" smtClean="0"/>
              <a:pPr/>
              <a:t>11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27228696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orta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897440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orta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2"/>
          <p:cNvSpPr>
            <a:spLocks noGrp="1"/>
          </p:cNvSpPr>
          <p:nvPr>
            <p:ph type="title"/>
          </p:nvPr>
        </p:nvSpPr>
        <p:spPr>
          <a:xfrm>
            <a:off x="1199456" y="1721308"/>
            <a:ext cx="10515600" cy="1500331"/>
          </a:xfrm>
          <a:prstGeom prst="rect">
            <a:avLst/>
          </a:prstGeom>
        </p:spPr>
        <p:txBody>
          <a:bodyPr anchor="b"/>
          <a:lstStyle>
            <a:lvl1pPr>
              <a:defRPr sz="5000"/>
            </a:lvl1pPr>
          </a:lstStyle>
          <a:p>
            <a:r>
              <a:rPr lang="es-ES" dirty="0"/>
              <a:t>Haga clic para modificar el estilo de título</a:t>
            </a:r>
          </a:p>
        </p:txBody>
      </p:sp>
    </p:spTree>
    <p:extLst>
      <p:ext uri="{BB962C8B-B14F-4D97-AF65-F5344CB8AC3E}">
        <p14:creationId xmlns:p14="http://schemas.microsoft.com/office/powerpoint/2010/main" val="7510878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1062707"/>
            <a:ext cx="11018440" cy="781968"/>
          </a:xfrm>
          <a:prstGeom prst="rect">
            <a:avLst/>
          </a:prstGeom>
        </p:spPr>
        <p:txBody>
          <a:bodyPr anchor="ctr"/>
          <a:lstStyle>
            <a:lvl1pPr algn="l">
              <a:defRPr sz="30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s-ES" dirty="0"/>
              <a:t>Haga clic para modificar el estilo de título</a:t>
            </a:r>
          </a:p>
        </p:txBody>
      </p:sp>
      <p:sp>
        <p:nvSpPr>
          <p:cNvPr id="9" name="Marcador de texto 8"/>
          <p:cNvSpPr>
            <a:spLocks noGrp="1"/>
          </p:cNvSpPr>
          <p:nvPr>
            <p:ph type="body" sz="quarter" idx="10"/>
          </p:nvPr>
        </p:nvSpPr>
        <p:spPr>
          <a:xfrm>
            <a:off x="838200" y="1844678"/>
            <a:ext cx="11018440" cy="22323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s-ES" dirty="0"/>
              <a:t>Haga clic para modificar el estilo de texto 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28446855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 interio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V">
            <a:hlinkClick r:id="" action="ppaction://media"/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593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7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ector recto de flecha 4"/>
          <p:cNvCxnSpPr/>
          <p:nvPr userDrawn="1"/>
        </p:nvCxnSpPr>
        <p:spPr>
          <a:xfrm flipH="1">
            <a:off x="9264650" y="765175"/>
            <a:ext cx="2927350" cy="0"/>
          </a:xfrm>
          <a:prstGeom prst="straightConnector1">
            <a:avLst/>
          </a:prstGeom>
          <a:ln w="57150">
            <a:solidFill>
              <a:srgbClr val="9BBB5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7" name="Imagen 3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6813" y="238125"/>
            <a:ext cx="1524000" cy="341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Conector recto de flecha 5"/>
          <p:cNvCxnSpPr/>
          <p:nvPr userDrawn="1"/>
        </p:nvCxnSpPr>
        <p:spPr>
          <a:xfrm flipV="1">
            <a:off x="623888" y="260350"/>
            <a:ext cx="0" cy="6597650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67" r:id="rId1"/>
    <p:sldLayoutId id="2147484070" r:id="rId2"/>
    <p:sldLayoutId id="2147484068" r:id="rId3"/>
    <p:sldLayoutId id="2147484069" r:id="rId4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9.wmf"/><Relationship Id="rId4" Type="http://schemas.openxmlformats.org/officeDocument/2006/relationships/oleObject" Target="../embeddings/oleObject2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5.wmf"/><Relationship Id="rId4" Type="http://schemas.openxmlformats.org/officeDocument/2006/relationships/oleObject" Target="../embeddings/oleObject1.bin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ntro Linkia_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261"/>
            <a:ext cx="12189758" cy="6856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058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000" advClick="0" advTm="9000"/>
    </mc:Choice>
    <mc:Fallback xmlns="">
      <p:transition spd="slow" advClick="0" advTm="900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2152650" y="1062038"/>
            <a:ext cx="8264525" cy="782637"/>
          </a:xfrm>
        </p:spPr>
        <p:txBody>
          <a:bodyPr/>
          <a:lstStyle/>
          <a:p>
            <a:pPr eaLnBrk="1" hangingPunct="1">
              <a:defRPr/>
            </a:pPr>
            <a:r>
              <a:rPr lang="es-ES" dirty="0"/>
              <a:t>Barras de Herramientas: Ventajas e inconvenientes</a:t>
            </a:r>
          </a:p>
        </p:txBody>
      </p:sp>
      <p:sp>
        <p:nvSpPr>
          <p:cNvPr id="7171" name="Marcador de texto 4"/>
          <p:cNvSpPr>
            <a:spLocks noGrp="1"/>
          </p:cNvSpPr>
          <p:nvPr>
            <p:ph type="body" sz="quarter" idx="10"/>
          </p:nvPr>
        </p:nvSpPr>
        <p:spPr bwMode="auto">
          <a:xfrm>
            <a:off x="2152649" y="1916833"/>
            <a:ext cx="8264525" cy="172819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s-ES" altLang="es-ES" i="1" dirty="0">
                <a:solidFill>
                  <a:srgbClr val="0070C0"/>
                </a:solidFill>
              </a:rPr>
              <a:t>Ventajas</a:t>
            </a:r>
            <a:endParaRPr lang="es-ES" altLang="es-ES" i="1" baseline="30000" dirty="0">
              <a:solidFill>
                <a:srgbClr val="0070C0"/>
              </a:solidFill>
            </a:endParaRPr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es-ES" altLang="es-ES" sz="2000" dirty="0"/>
              <a:t>Ahorro de espacio en la ventana de la interfaz.</a:t>
            </a:r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es-ES" altLang="es-ES" sz="1800" dirty="0"/>
              <a:t>Todos los elementos a la vista.</a:t>
            </a:r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es-ES" altLang="es-ES" sz="1800" dirty="0"/>
              <a:t>Independencia del idioma de la interfaz.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FBCB9D26-9367-4CD4-B4E3-6EA10311778C}"/>
              </a:ext>
            </a:extLst>
          </p:cNvPr>
          <p:cNvSpPr txBox="1">
            <a:spLocks/>
          </p:cNvSpPr>
          <p:nvPr/>
        </p:nvSpPr>
        <p:spPr bwMode="auto">
          <a:xfrm>
            <a:off x="2152648" y="3717183"/>
            <a:ext cx="8264525" cy="1440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s-ES" altLang="es-ES" i="1" dirty="0">
                <a:solidFill>
                  <a:srgbClr val="0070C0"/>
                </a:solidFill>
              </a:rPr>
              <a:t>Inconvenientes</a:t>
            </a:r>
            <a:endParaRPr lang="es-ES" altLang="es-ES" i="1" baseline="30000" dirty="0">
              <a:solidFill>
                <a:srgbClr val="0070C0"/>
              </a:solidFill>
            </a:endParaRPr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es-ES" altLang="es-ES" sz="2000" dirty="0"/>
              <a:t>Mayor consumo de espacio que los menús.</a:t>
            </a:r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es-ES" altLang="es-ES" sz="1800" dirty="0"/>
              <a:t>Algunos iconos pueden resultar confusos.</a:t>
            </a:r>
          </a:p>
        </p:txBody>
      </p:sp>
    </p:spTree>
    <p:extLst>
      <p:ext uri="{BB962C8B-B14F-4D97-AF65-F5344CB8AC3E}">
        <p14:creationId xmlns:p14="http://schemas.microsoft.com/office/powerpoint/2010/main" val="1882092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1" grpId="0" uiExpand="1" build="p"/>
      <p:bldP spid="5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2152650" y="1062038"/>
            <a:ext cx="8264525" cy="782637"/>
          </a:xfrm>
        </p:spPr>
        <p:txBody>
          <a:bodyPr/>
          <a:lstStyle/>
          <a:p>
            <a:pPr eaLnBrk="1" hangingPunct="1">
              <a:defRPr/>
            </a:pPr>
            <a:r>
              <a:rPr lang="es-ES" dirty="0"/>
              <a:t>DISEÑANDO BARRAS DE HERRAMIENTAS</a:t>
            </a:r>
          </a:p>
        </p:txBody>
      </p:sp>
      <p:sp>
        <p:nvSpPr>
          <p:cNvPr id="7171" name="Marcador de texto 4"/>
          <p:cNvSpPr>
            <a:spLocks noGrp="1"/>
          </p:cNvSpPr>
          <p:nvPr>
            <p:ph type="body" sz="quarter" idx="10"/>
          </p:nvPr>
        </p:nvSpPr>
        <p:spPr bwMode="auto">
          <a:xfrm>
            <a:off x="2152650" y="1844675"/>
            <a:ext cx="8264525" cy="259243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indent="-342900" algn="just" eaLnBrk="1" hangingPunct="1">
              <a:buFont typeface="Arial" panose="020B0604020202020204" pitchFamily="34" charset="0"/>
              <a:buChar char="•"/>
            </a:pPr>
            <a:r>
              <a:rPr lang="es-ES" altLang="es-ES" sz="2000" dirty="0"/>
              <a:t>Elegir las funcionalidades mas utilizadas de la aplicación.</a:t>
            </a:r>
          </a:p>
          <a:p>
            <a:pPr marL="342900" indent="-342900" algn="just" eaLnBrk="1" hangingPunct="1">
              <a:buFont typeface="Arial" panose="020B0604020202020204" pitchFamily="34" charset="0"/>
              <a:buChar char="•"/>
            </a:pPr>
            <a:r>
              <a:rPr lang="es-ES" altLang="es-ES" sz="2000" dirty="0"/>
              <a:t>Crear mas de una barra agrupando las opciones por temas.</a:t>
            </a:r>
          </a:p>
          <a:p>
            <a:pPr marL="342900" indent="-342900" algn="just" eaLnBrk="1" hangingPunct="1">
              <a:buFont typeface="Arial" panose="020B0604020202020204" pitchFamily="34" charset="0"/>
              <a:buChar char="•"/>
            </a:pPr>
            <a:r>
              <a:rPr lang="es-ES" altLang="es-ES" sz="2000" dirty="0"/>
              <a:t>Usar iconos simples y lo mas intuitivos posible</a:t>
            </a:r>
          </a:p>
          <a:p>
            <a:pPr marL="342900" indent="-342900" algn="just" eaLnBrk="1" hangingPunct="1">
              <a:buFont typeface="Arial" panose="020B0604020202020204" pitchFamily="34" charset="0"/>
              <a:buChar char="•"/>
            </a:pPr>
            <a:r>
              <a:rPr lang="es-ES" altLang="es-ES" sz="2000" dirty="0"/>
              <a:t>Deshabilitar las opciones inactivas</a:t>
            </a:r>
          </a:p>
          <a:p>
            <a:pPr marL="342900" indent="-342900" algn="just" eaLnBrk="1" hangingPunct="1">
              <a:buFont typeface="Arial" panose="020B0604020202020204" pitchFamily="34" charset="0"/>
              <a:buChar char="•"/>
            </a:pPr>
            <a:r>
              <a:rPr lang="es-ES" altLang="es-ES" sz="2000" dirty="0"/>
              <a:t>Añadir a las opciones un pequeño rotulo emergente de ayuda</a:t>
            </a:r>
          </a:p>
        </p:txBody>
      </p:sp>
      <p:graphicFrame>
        <p:nvGraphicFramePr>
          <p:cNvPr id="3" name="Objeto 2">
            <a:extLst>
              <a:ext uri="{FF2B5EF4-FFF2-40B4-BE49-F238E27FC236}">
                <a16:creationId xmlns:a16="http://schemas.microsoft.com/office/drawing/2014/main" id="{78488B4B-9E3F-4D5C-A039-84B7DE4E50E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01866641"/>
              </p:ext>
            </p:extLst>
          </p:nvPr>
        </p:nvGraphicFramePr>
        <p:xfrm>
          <a:off x="3863752" y="4149080"/>
          <a:ext cx="3848100" cy="1333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7" name="Image" r:id="rId4" imgW="3847320" imgH="1333080" progId="Photoshop.Image.18">
                  <p:embed/>
                </p:oleObj>
              </mc:Choice>
              <mc:Fallback>
                <p:oleObj name="Image" r:id="rId4" imgW="3847320" imgH="1333080" progId="Photoshop.Image.1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863752" y="4149080"/>
                        <a:ext cx="3848100" cy="1333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Flecha: hacia abajo 8">
            <a:extLst>
              <a:ext uri="{FF2B5EF4-FFF2-40B4-BE49-F238E27FC236}">
                <a16:creationId xmlns:a16="http://schemas.microsoft.com/office/drawing/2014/main" id="{633510F7-8B11-48B3-8ABE-A3E4A5E1141E}"/>
              </a:ext>
            </a:extLst>
          </p:cNvPr>
          <p:cNvSpPr/>
          <p:nvPr/>
        </p:nvSpPr>
        <p:spPr>
          <a:xfrm rot="945519">
            <a:off x="6190082" y="3706032"/>
            <a:ext cx="299457" cy="1385582"/>
          </a:xfrm>
          <a:prstGeom prst="downArrow">
            <a:avLst>
              <a:gd name="adj1" fmla="val 27743"/>
              <a:gd name="adj2" fmla="val 89343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61839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1" grpId="0" uiExpand="1" build="p"/>
      <p:bldP spid="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2152650" y="1062038"/>
            <a:ext cx="8264525" cy="782637"/>
          </a:xfrm>
        </p:spPr>
        <p:txBody>
          <a:bodyPr/>
          <a:lstStyle/>
          <a:p>
            <a:pPr eaLnBrk="1" hangingPunct="1">
              <a:defRPr/>
            </a:pPr>
            <a:r>
              <a:rPr lang="es-ES" dirty="0"/>
              <a:t>IMPLEMENTACIÓN EN .NET</a:t>
            </a:r>
          </a:p>
        </p:txBody>
      </p:sp>
      <p:pic>
        <p:nvPicPr>
          <p:cNvPr id="2" name="V05_05">
            <a:hlinkClick r:id="" action="ppaction://media"/>
            <a:extLst>
              <a:ext uri="{FF2B5EF4-FFF2-40B4-BE49-F238E27FC236}">
                <a16:creationId xmlns:a16="http://schemas.microsoft.com/office/drawing/2014/main" id="{98AB60DA-0AC6-4238-B531-2291D2ADF1C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74825" y="1844675"/>
            <a:ext cx="813435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381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124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2152650" y="1062038"/>
            <a:ext cx="8264525" cy="782637"/>
          </a:xfrm>
        </p:spPr>
        <p:txBody>
          <a:bodyPr/>
          <a:lstStyle/>
          <a:p>
            <a:pPr eaLnBrk="1" hangingPunct="1">
              <a:defRPr/>
            </a:pPr>
            <a:r>
              <a:rPr lang="es-ES" dirty="0"/>
              <a:t>¿QUÉ SON LOS MENÚS CONTEXTUALES?</a:t>
            </a:r>
          </a:p>
        </p:txBody>
      </p:sp>
      <p:pic>
        <p:nvPicPr>
          <p:cNvPr id="2" name="V05_06">
            <a:hlinkClick r:id="" action="ppaction://media"/>
            <a:extLst>
              <a:ext uri="{FF2B5EF4-FFF2-40B4-BE49-F238E27FC236}">
                <a16:creationId xmlns:a16="http://schemas.microsoft.com/office/drawing/2014/main" id="{DED943F9-9B1C-4B89-957D-82B67A4CEE7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31504" y="1850261"/>
            <a:ext cx="813435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437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8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2152650" y="1062038"/>
            <a:ext cx="8264525" cy="782637"/>
          </a:xfrm>
        </p:spPr>
        <p:txBody>
          <a:bodyPr/>
          <a:lstStyle/>
          <a:p>
            <a:pPr eaLnBrk="1" hangingPunct="1">
              <a:defRPr/>
            </a:pPr>
            <a:r>
              <a:rPr lang="es-ES" dirty="0"/>
              <a:t>DISEÑANDO MENÚS CONTEXTUALES</a:t>
            </a:r>
          </a:p>
        </p:txBody>
      </p:sp>
      <p:sp>
        <p:nvSpPr>
          <p:cNvPr id="7171" name="Marcador de texto 4"/>
          <p:cNvSpPr>
            <a:spLocks noGrp="1"/>
          </p:cNvSpPr>
          <p:nvPr>
            <p:ph type="body" sz="quarter" idx="10"/>
          </p:nvPr>
        </p:nvSpPr>
        <p:spPr bwMode="auto">
          <a:xfrm>
            <a:off x="2152650" y="1844675"/>
            <a:ext cx="8264525" cy="259243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indent="-342900" algn="just" eaLnBrk="1" hangingPunct="1">
              <a:buFont typeface="Arial" panose="020B0604020202020204" pitchFamily="34" charset="0"/>
              <a:buChar char="•"/>
            </a:pPr>
            <a:r>
              <a:rPr lang="es-ES" altLang="es-ES" sz="2000" dirty="0"/>
              <a:t>No añadir demasiadas opciones.</a:t>
            </a:r>
          </a:p>
          <a:p>
            <a:pPr marL="342900" indent="-342900" algn="just" eaLnBrk="1" hangingPunct="1">
              <a:buFont typeface="Arial" panose="020B0604020202020204" pitchFamily="34" charset="0"/>
              <a:buChar char="•"/>
            </a:pPr>
            <a:r>
              <a:rPr lang="es-ES" altLang="es-ES" sz="2000" dirty="0"/>
              <a:t>No se asignan los activadores de tecla con Alt</a:t>
            </a:r>
          </a:p>
          <a:p>
            <a:pPr marL="342900" indent="-342900" algn="just" eaLnBrk="1" hangingPunct="1">
              <a:buFont typeface="Arial" panose="020B0604020202020204" pitchFamily="34" charset="0"/>
              <a:buChar char="•"/>
            </a:pPr>
            <a:r>
              <a:rPr lang="es-ES" altLang="es-ES" sz="2000" dirty="0"/>
              <a:t>Están vinculados a un control</a:t>
            </a:r>
          </a:p>
        </p:txBody>
      </p:sp>
    </p:spTree>
    <p:extLst>
      <p:ext uri="{BB962C8B-B14F-4D97-AF65-F5344CB8AC3E}">
        <p14:creationId xmlns:p14="http://schemas.microsoft.com/office/powerpoint/2010/main" val="1876380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1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2152650" y="1062038"/>
            <a:ext cx="8264525" cy="782637"/>
          </a:xfrm>
        </p:spPr>
        <p:txBody>
          <a:bodyPr/>
          <a:lstStyle/>
          <a:p>
            <a:pPr eaLnBrk="1" hangingPunct="1">
              <a:defRPr/>
            </a:pPr>
            <a:r>
              <a:rPr lang="es-ES" dirty="0"/>
              <a:t>IMPLEMENTACIÓN EN .NET</a:t>
            </a:r>
          </a:p>
        </p:txBody>
      </p:sp>
      <p:pic>
        <p:nvPicPr>
          <p:cNvPr id="3" name="V05_07">
            <a:hlinkClick r:id="" action="ppaction://media"/>
            <a:extLst>
              <a:ext uri="{FF2B5EF4-FFF2-40B4-BE49-F238E27FC236}">
                <a16:creationId xmlns:a16="http://schemas.microsoft.com/office/drawing/2014/main" id="{A0C4F21E-8A63-46DA-B022-0A25C80552F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19536" y="1988840"/>
            <a:ext cx="813435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371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08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ítulo 1"/>
          <p:cNvSpPr>
            <a:spLocks noGrp="1"/>
          </p:cNvSpPr>
          <p:nvPr/>
        </p:nvSpPr>
        <p:spPr bwMode="auto">
          <a:xfrm>
            <a:off x="1271464" y="1412776"/>
            <a:ext cx="9577064" cy="2789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s-ES" altLang="es-ES" sz="5000" dirty="0">
                <a:latin typeface="Calibri" panose="020F0502020204030204" pitchFamily="34" charset="0"/>
              </a:rPr>
              <a:t>Tema 2: Menús y cuadros de diálogo</a:t>
            </a:r>
            <a:br>
              <a:rPr lang="es-ES" altLang="es-ES" sz="5000" dirty="0">
                <a:latin typeface="Calibri" panose="020F0502020204030204" pitchFamily="34" charset="0"/>
              </a:rPr>
            </a:br>
            <a:r>
              <a:rPr lang="es-ES" altLang="es-ES" sz="2800" dirty="0">
                <a:latin typeface="Calibri" panose="020F0502020204030204" pitchFamily="34" charset="0"/>
              </a:rPr>
              <a:t>Menús y barras de herramientas</a:t>
            </a:r>
            <a:br>
              <a:rPr lang="es-ES" altLang="es-ES" sz="5000" dirty="0">
                <a:latin typeface="Calibri" panose="020F0502020204030204" pitchFamily="34" charset="0"/>
              </a:rPr>
            </a:br>
            <a:endParaRPr lang="es-ES" altLang="es-ES" sz="5000" dirty="0">
              <a:latin typeface="Calibri" panose="020F0502020204030204" pitchFamily="34" charset="0"/>
            </a:endParaRPr>
          </a:p>
        </p:txBody>
      </p:sp>
      <p:sp>
        <p:nvSpPr>
          <p:cNvPr id="5123" name="Subtítulo 2"/>
          <p:cNvSpPr>
            <a:spLocks noGrp="1"/>
          </p:cNvSpPr>
          <p:nvPr/>
        </p:nvSpPr>
        <p:spPr bwMode="auto">
          <a:xfrm>
            <a:off x="2025650" y="3860800"/>
            <a:ext cx="7886700" cy="969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s-ES" altLang="es-ES" sz="2800" dirty="0">
                <a:solidFill>
                  <a:srgbClr val="558ED5"/>
                </a:solidFill>
                <a:latin typeface="Calibri" panose="020F0502020204030204" pitchFamily="34" charset="0"/>
              </a:rPr>
              <a:t>Ciclo:   Desarrollo de Aplicaciones Multiplataforma</a:t>
            </a:r>
          </a:p>
          <a:p>
            <a:pPr algn="ctr" eaLnBrk="1" hangingPunct="1"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s-ES" altLang="es-ES" sz="2400" dirty="0">
                <a:solidFill>
                  <a:srgbClr val="558ED5"/>
                </a:solidFill>
                <a:latin typeface="Calibri" panose="020F0502020204030204" pitchFamily="34" charset="0"/>
              </a:rPr>
              <a:t>Módulo 07: Desarrollo de Interfaces</a:t>
            </a:r>
          </a:p>
        </p:txBody>
      </p:sp>
      <p:sp>
        <p:nvSpPr>
          <p:cNvPr id="4" name="Retraso 1"/>
          <p:cNvSpPr/>
          <p:nvPr/>
        </p:nvSpPr>
        <p:spPr>
          <a:xfrm>
            <a:off x="-816767" y="5373216"/>
            <a:ext cx="8136904" cy="864096"/>
          </a:xfrm>
          <a:prstGeom prst="round2DiagRect">
            <a:avLst/>
          </a:prstGeom>
          <a:solidFill>
            <a:srgbClr val="4F81BD">
              <a:alpha val="4902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3" algn="ctr"/>
            <a:r>
              <a:rPr lang="es-ES" dirty="0"/>
              <a:t>David Forteza</a:t>
            </a:r>
          </a:p>
          <a:p>
            <a:pPr lvl="3" algn="ctr"/>
            <a:r>
              <a:rPr lang="es-ES" dirty="0"/>
              <a:t>Profesor/a del Área de </a:t>
            </a:r>
            <a:r>
              <a:rPr lang="es-ES" dirty="0" err="1"/>
              <a:t>Informàtica</a:t>
            </a:r>
            <a:endParaRPr lang="es-E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CFA9A5-76BB-478F-BF88-952265FD93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Contenido de la Video clase: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E7BB29A-86D1-4F37-887F-81D19FB457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514350" indent="-514350">
              <a:buFont typeface="Arial" panose="020B0604020202020204" pitchFamily="34" charset="0"/>
              <a:buChar char="•"/>
            </a:pPr>
            <a:r>
              <a:rPr lang="es-ES" dirty="0"/>
              <a:t>Menús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s-ES" dirty="0"/>
              <a:t>Barras de Herramientas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s-ES" dirty="0"/>
              <a:t>Menús contextuales</a:t>
            </a:r>
          </a:p>
        </p:txBody>
      </p:sp>
    </p:spTree>
    <p:extLst>
      <p:ext uri="{BB962C8B-B14F-4D97-AF65-F5344CB8AC3E}">
        <p14:creationId xmlns:p14="http://schemas.microsoft.com/office/powerpoint/2010/main" val="7466301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2152650" y="1062038"/>
            <a:ext cx="8264525" cy="782637"/>
          </a:xfrm>
        </p:spPr>
        <p:txBody>
          <a:bodyPr/>
          <a:lstStyle/>
          <a:p>
            <a:pPr eaLnBrk="1" hangingPunct="1">
              <a:defRPr/>
            </a:pPr>
            <a:r>
              <a:rPr lang="es-ES" dirty="0"/>
              <a:t>¿QUÉ SON LOS MENÚS?</a:t>
            </a:r>
          </a:p>
        </p:txBody>
      </p:sp>
      <p:pic>
        <p:nvPicPr>
          <p:cNvPr id="3" name="V05_01">
            <a:hlinkClick r:id="" action="ppaction://media"/>
            <a:extLst>
              <a:ext uri="{FF2B5EF4-FFF2-40B4-BE49-F238E27FC236}">
                <a16:creationId xmlns:a16="http://schemas.microsoft.com/office/drawing/2014/main" id="{2D787F7B-A18C-491D-932C-969800FF3CA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415480" y="1844675"/>
            <a:ext cx="813435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720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2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2152650" y="1062038"/>
            <a:ext cx="8264525" cy="782637"/>
          </a:xfrm>
        </p:spPr>
        <p:txBody>
          <a:bodyPr/>
          <a:lstStyle/>
          <a:p>
            <a:pPr eaLnBrk="1" hangingPunct="1">
              <a:defRPr/>
            </a:pPr>
            <a:r>
              <a:rPr lang="es-ES" dirty="0"/>
              <a:t>Menús: Ventajas e inconvenientes</a:t>
            </a:r>
          </a:p>
        </p:txBody>
      </p:sp>
      <p:sp>
        <p:nvSpPr>
          <p:cNvPr id="7171" name="Marcador de texto 4"/>
          <p:cNvSpPr>
            <a:spLocks noGrp="1"/>
          </p:cNvSpPr>
          <p:nvPr>
            <p:ph type="body" sz="quarter" idx="10"/>
          </p:nvPr>
        </p:nvSpPr>
        <p:spPr bwMode="auto">
          <a:xfrm>
            <a:off x="2152649" y="1916833"/>
            <a:ext cx="8264525" cy="172819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s-ES" altLang="es-ES" i="1" dirty="0">
                <a:solidFill>
                  <a:srgbClr val="0070C0"/>
                </a:solidFill>
              </a:rPr>
              <a:t>Ventajas</a:t>
            </a:r>
            <a:endParaRPr lang="es-ES" altLang="es-ES" i="1" baseline="30000" dirty="0">
              <a:solidFill>
                <a:srgbClr val="0070C0"/>
              </a:solidFill>
            </a:endParaRPr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es-ES" altLang="es-ES" sz="2000" dirty="0"/>
              <a:t>Ahorro de espacio en la ventana de la interfaz</a:t>
            </a:r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es-ES" altLang="es-ES" sz="1800" dirty="0"/>
              <a:t>Mejoran la usabilidad de la interfaz sin uso del ratón</a:t>
            </a:r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es-ES" altLang="es-ES" sz="1800" dirty="0"/>
              <a:t>Agilizan el trabajo gracias a los atajos.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FBCB9D26-9367-4CD4-B4E3-6EA10311778C}"/>
              </a:ext>
            </a:extLst>
          </p:cNvPr>
          <p:cNvSpPr txBox="1">
            <a:spLocks/>
          </p:cNvSpPr>
          <p:nvPr/>
        </p:nvSpPr>
        <p:spPr bwMode="auto">
          <a:xfrm>
            <a:off x="2152648" y="3717183"/>
            <a:ext cx="8264525" cy="1440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s-ES" altLang="es-ES" i="1" dirty="0">
                <a:solidFill>
                  <a:srgbClr val="0070C0"/>
                </a:solidFill>
              </a:rPr>
              <a:t>Inconvenientes</a:t>
            </a:r>
            <a:endParaRPr lang="es-ES" altLang="es-ES" i="1" baseline="30000" dirty="0">
              <a:solidFill>
                <a:srgbClr val="0070C0"/>
              </a:solidFill>
            </a:endParaRPr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es-ES" altLang="es-ES" sz="2000" dirty="0"/>
              <a:t>Fuerte dependencia del idioma.</a:t>
            </a:r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es-ES" altLang="es-ES" sz="1800" dirty="0"/>
              <a:t>Requieren familiarizarse con las opciones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1" grpId="0" uiExpand="1" build="p"/>
      <p:bldP spid="5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2152650" y="1062038"/>
            <a:ext cx="8264525" cy="782637"/>
          </a:xfrm>
        </p:spPr>
        <p:txBody>
          <a:bodyPr/>
          <a:lstStyle/>
          <a:p>
            <a:pPr eaLnBrk="1" hangingPunct="1">
              <a:defRPr/>
            </a:pPr>
            <a:r>
              <a:rPr lang="es-ES" dirty="0"/>
              <a:t>DISEÑANDO MENÚS</a:t>
            </a:r>
          </a:p>
        </p:txBody>
      </p:sp>
      <p:sp>
        <p:nvSpPr>
          <p:cNvPr id="7171" name="Marcador de texto 4"/>
          <p:cNvSpPr>
            <a:spLocks noGrp="1"/>
          </p:cNvSpPr>
          <p:nvPr>
            <p:ph type="body" sz="quarter" idx="10"/>
          </p:nvPr>
        </p:nvSpPr>
        <p:spPr bwMode="auto">
          <a:xfrm>
            <a:off x="2152650" y="1844675"/>
            <a:ext cx="8264525" cy="259243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indent="-342900" algn="just" eaLnBrk="1" hangingPunct="1">
              <a:buFont typeface="Arial" panose="020B0604020202020204" pitchFamily="34" charset="0"/>
              <a:buChar char="•"/>
            </a:pPr>
            <a:r>
              <a:rPr lang="es-ES" altLang="es-ES" sz="2000" dirty="0"/>
              <a:t>Debe contener TODAS las funcionalidades de la aplicación.</a:t>
            </a:r>
          </a:p>
          <a:p>
            <a:pPr marL="342900" indent="-342900" algn="just" eaLnBrk="1" hangingPunct="1">
              <a:buFont typeface="Arial" panose="020B0604020202020204" pitchFamily="34" charset="0"/>
              <a:buChar char="•"/>
            </a:pPr>
            <a:r>
              <a:rPr lang="es-ES" altLang="es-ES" sz="2000" dirty="0"/>
              <a:t>Agrupar las opciones por temas.</a:t>
            </a:r>
          </a:p>
          <a:p>
            <a:pPr marL="342900" indent="-342900" algn="just" eaLnBrk="1" hangingPunct="1">
              <a:buFont typeface="Arial" panose="020B0604020202020204" pitchFamily="34" charset="0"/>
              <a:buChar char="•"/>
            </a:pPr>
            <a:r>
              <a:rPr lang="es-ES" altLang="es-ES" sz="2000" dirty="0"/>
              <a:t>Deshabilitar las opciones inactivas</a:t>
            </a:r>
          </a:p>
          <a:p>
            <a:pPr marL="342900" indent="-342900" algn="just" eaLnBrk="1" hangingPunct="1">
              <a:buFont typeface="Arial" panose="020B0604020202020204" pitchFamily="34" charset="0"/>
              <a:buChar char="•"/>
            </a:pPr>
            <a:r>
              <a:rPr lang="es-ES" altLang="es-ES" sz="2000" dirty="0"/>
              <a:t>Asignar a cada opción un tecla especial para activarla (Combinada con Alt)</a:t>
            </a:r>
          </a:p>
          <a:p>
            <a:pPr marL="342900" indent="-342900" algn="just" eaLnBrk="1" hangingPunct="1">
              <a:buFont typeface="Arial" panose="020B0604020202020204" pitchFamily="34" charset="0"/>
              <a:buChar char="•"/>
            </a:pPr>
            <a:r>
              <a:rPr lang="es-ES" altLang="es-ES" sz="2000" dirty="0"/>
              <a:t>Se puede crear un atajo directo a las opciones mas utilizadas</a:t>
            </a:r>
          </a:p>
          <a:p>
            <a:pPr marL="342900" indent="-342900" algn="just" eaLnBrk="1" hangingPunct="1">
              <a:buFont typeface="Arial" panose="020B0604020202020204" pitchFamily="34" charset="0"/>
              <a:buChar char="•"/>
            </a:pPr>
            <a:r>
              <a:rPr lang="es-ES" altLang="es-ES" sz="2000" dirty="0"/>
              <a:t>Se puede agregar un icono </a:t>
            </a:r>
            <a:r>
              <a:rPr lang="es-ES" altLang="es-ES" sz="1800" dirty="0"/>
              <a:t>a las opciones presentes en las barras de herramientas.</a:t>
            </a:r>
          </a:p>
        </p:txBody>
      </p:sp>
      <p:graphicFrame>
        <p:nvGraphicFramePr>
          <p:cNvPr id="2" name="Objeto 1">
            <a:extLst>
              <a:ext uri="{FF2B5EF4-FFF2-40B4-BE49-F238E27FC236}">
                <a16:creationId xmlns:a16="http://schemas.microsoft.com/office/drawing/2014/main" id="{FF39CCEA-4D06-4E89-B3C9-621EEB0704C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41699592"/>
              </p:ext>
            </p:extLst>
          </p:nvPr>
        </p:nvGraphicFramePr>
        <p:xfrm>
          <a:off x="4218905" y="4579342"/>
          <a:ext cx="4456113" cy="1155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7" name="Image" r:id="rId4" imgW="4456800" imgH="1155240" progId="Photoshop.Image.18">
                  <p:embed/>
                </p:oleObj>
              </mc:Choice>
              <mc:Fallback>
                <p:oleObj name="Image" r:id="rId4" imgW="4456800" imgH="1155240" progId="Photoshop.Image.1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218905" y="4579342"/>
                        <a:ext cx="4456113" cy="1155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1" name="Grupo 10">
            <a:extLst>
              <a:ext uri="{FF2B5EF4-FFF2-40B4-BE49-F238E27FC236}">
                <a16:creationId xmlns:a16="http://schemas.microsoft.com/office/drawing/2014/main" id="{8858FD49-E2AA-41D1-BE6F-BDF1548F2712}"/>
              </a:ext>
            </a:extLst>
          </p:cNvPr>
          <p:cNvGrpSpPr/>
          <p:nvPr/>
        </p:nvGrpSpPr>
        <p:grpSpPr>
          <a:xfrm>
            <a:off x="5366842" y="3284984"/>
            <a:ext cx="1728192" cy="2016224"/>
            <a:chOff x="5375920" y="2996952"/>
            <a:chExt cx="1728192" cy="2016224"/>
          </a:xfrm>
        </p:grpSpPr>
        <p:cxnSp>
          <p:nvCxnSpPr>
            <p:cNvPr id="5" name="Conector recto de flecha 4">
              <a:extLst>
                <a:ext uri="{FF2B5EF4-FFF2-40B4-BE49-F238E27FC236}">
                  <a16:creationId xmlns:a16="http://schemas.microsoft.com/office/drawing/2014/main" id="{2DA14EBF-1DEB-4CF0-86F0-ED2471A83FF4}"/>
                </a:ext>
              </a:extLst>
            </p:cNvPr>
            <p:cNvCxnSpPr/>
            <p:nvPr/>
          </p:nvCxnSpPr>
          <p:spPr>
            <a:xfrm flipH="1">
              <a:off x="5735960" y="2996952"/>
              <a:ext cx="1296144" cy="201622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Conector recto de flecha 6">
              <a:extLst>
                <a:ext uri="{FF2B5EF4-FFF2-40B4-BE49-F238E27FC236}">
                  <a16:creationId xmlns:a16="http://schemas.microsoft.com/office/drawing/2014/main" id="{6682B6E4-E7F2-40E6-BB9E-B4D729F0E5B7}"/>
                </a:ext>
              </a:extLst>
            </p:cNvPr>
            <p:cNvCxnSpPr/>
            <p:nvPr/>
          </p:nvCxnSpPr>
          <p:spPr>
            <a:xfrm flipH="1">
              <a:off x="5375920" y="2996952"/>
              <a:ext cx="1584176" cy="144016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ector recto de flecha 9">
              <a:extLst>
                <a:ext uri="{FF2B5EF4-FFF2-40B4-BE49-F238E27FC236}">
                  <a16:creationId xmlns:a16="http://schemas.microsoft.com/office/drawing/2014/main" id="{50E325DE-D824-44A5-9572-AEBD01207D38}"/>
                </a:ext>
              </a:extLst>
            </p:cNvPr>
            <p:cNvCxnSpPr/>
            <p:nvPr/>
          </p:nvCxnSpPr>
          <p:spPr>
            <a:xfrm flipH="1">
              <a:off x="6456040" y="3068960"/>
              <a:ext cx="648072" cy="165618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Elipse 11">
            <a:extLst>
              <a:ext uri="{FF2B5EF4-FFF2-40B4-BE49-F238E27FC236}">
                <a16:creationId xmlns:a16="http://schemas.microsoft.com/office/drawing/2014/main" id="{980708CE-CC50-4DD1-AD9B-41C17F325FA5}"/>
              </a:ext>
            </a:extLst>
          </p:cNvPr>
          <p:cNvSpPr/>
          <p:nvPr/>
        </p:nvSpPr>
        <p:spPr>
          <a:xfrm>
            <a:off x="7104112" y="4581128"/>
            <a:ext cx="1296144" cy="432048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77E3D9E7-89CB-4892-837C-0BAB3E44C36A}"/>
              </a:ext>
            </a:extLst>
          </p:cNvPr>
          <p:cNvSpPr/>
          <p:nvPr/>
        </p:nvSpPr>
        <p:spPr>
          <a:xfrm>
            <a:off x="4387036" y="4653136"/>
            <a:ext cx="432048" cy="360040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69983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1" grpId="0" uiExpand="1" build="p"/>
      <p:bldP spid="12" grpId="0" uiExpand="1" animBg="1"/>
      <p:bldP spid="12" grpId="1" animBg="1"/>
      <p:bldP spid="1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2152650" y="1062038"/>
            <a:ext cx="8264525" cy="782637"/>
          </a:xfrm>
        </p:spPr>
        <p:txBody>
          <a:bodyPr/>
          <a:lstStyle/>
          <a:p>
            <a:pPr eaLnBrk="1" hangingPunct="1">
              <a:defRPr/>
            </a:pPr>
            <a:r>
              <a:rPr lang="es-ES" dirty="0"/>
              <a:t>IMPLEMENTACIÓN EN .NET (I)</a:t>
            </a:r>
          </a:p>
        </p:txBody>
      </p:sp>
      <p:pic>
        <p:nvPicPr>
          <p:cNvPr id="3" name="V05_02">
            <a:hlinkClick r:id="" action="ppaction://media"/>
            <a:extLst>
              <a:ext uri="{FF2B5EF4-FFF2-40B4-BE49-F238E27FC236}">
                <a16:creationId xmlns:a16="http://schemas.microsoft.com/office/drawing/2014/main" id="{7FAC4F1F-F3C5-4927-BBE2-A692182630C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03512" y="1827468"/>
            <a:ext cx="813435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849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756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2152650" y="1062038"/>
            <a:ext cx="8264525" cy="782637"/>
          </a:xfrm>
        </p:spPr>
        <p:txBody>
          <a:bodyPr/>
          <a:lstStyle/>
          <a:p>
            <a:pPr eaLnBrk="1" hangingPunct="1">
              <a:defRPr/>
            </a:pPr>
            <a:r>
              <a:rPr lang="es-ES" dirty="0"/>
              <a:t>IMPLEMENTACIÓN EN .NET (II)</a:t>
            </a:r>
          </a:p>
        </p:txBody>
      </p:sp>
      <p:pic>
        <p:nvPicPr>
          <p:cNvPr id="2" name="V05_03">
            <a:hlinkClick r:id="" action="ppaction://media"/>
            <a:extLst>
              <a:ext uri="{FF2B5EF4-FFF2-40B4-BE49-F238E27FC236}">
                <a16:creationId xmlns:a16="http://schemas.microsoft.com/office/drawing/2014/main" id="{AEB53AE2-F27A-458E-89FB-88A9676E6B3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59496" y="1844675"/>
            <a:ext cx="813435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812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224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2152650" y="1062038"/>
            <a:ext cx="8264525" cy="782637"/>
          </a:xfrm>
        </p:spPr>
        <p:txBody>
          <a:bodyPr/>
          <a:lstStyle/>
          <a:p>
            <a:pPr eaLnBrk="1" hangingPunct="1">
              <a:defRPr/>
            </a:pPr>
            <a:r>
              <a:rPr lang="es-ES" dirty="0"/>
              <a:t>¿QUÉ SON LAS BARRAS DE HERRMIENTAS?</a:t>
            </a:r>
          </a:p>
        </p:txBody>
      </p:sp>
      <p:pic>
        <p:nvPicPr>
          <p:cNvPr id="2" name="V05_04">
            <a:hlinkClick r:id="" action="ppaction://media"/>
            <a:extLst>
              <a:ext uri="{FF2B5EF4-FFF2-40B4-BE49-F238E27FC236}">
                <a16:creationId xmlns:a16="http://schemas.microsoft.com/office/drawing/2014/main" id="{D5ED4809-7CAD-490C-B4C5-3A30F1DF6DD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59496" y="1872691"/>
            <a:ext cx="813435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251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52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Linki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inkia" id="{8CAEBEAD-49AC-4E94-B6E3-0CB52A1A941F}" vid="{16B1A4A3-FF21-4A6B-814A-9F79F655B940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Linkia</Template>
  <TotalTime>1555</TotalTime>
  <Words>324</Words>
  <Application>Microsoft Office PowerPoint</Application>
  <PresentationFormat>Panorámica</PresentationFormat>
  <Paragraphs>62</Paragraphs>
  <Slides>16</Slides>
  <Notes>13</Notes>
  <HiddenSlides>1</HiddenSlides>
  <MMClips>8</MMClips>
  <ScaleCrop>false</ScaleCrop>
  <HeadingPairs>
    <vt:vector size="8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Servidores OLE incrustados</vt:lpstr>
      </vt:variant>
      <vt:variant>
        <vt:i4>1</vt:i4>
      </vt:variant>
      <vt:variant>
        <vt:lpstr>Títulos de diapositiva</vt:lpstr>
      </vt:variant>
      <vt:variant>
        <vt:i4>16</vt:i4>
      </vt:variant>
    </vt:vector>
  </HeadingPairs>
  <TitlesOfParts>
    <vt:vector size="20" baseType="lpstr">
      <vt:lpstr>Arial</vt:lpstr>
      <vt:lpstr>Calibri</vt:lpstr>
      <vt:lpstr>Linkia</vt:lpstr>
      <vt:lpstr>Adobe Photoshop Image</vt:lpstr>
      <vt:lpstr>Presentación de PowerPoint</vt:lpstr>
      <vt:lpstr>Presentación de PowerPoint</vt:lpstr>
      <vt:lpstr>Contenido de la Video clase:</vt:lpstr>
      <vt:lpstr>¿QUÉ SON LOS MENÚS?</vt:lpstr>
      <vt:lpstr>Menús: Ventajas e inconvenientes</vt:lpstr>
      <vt:lpstr>DISEÑANDO MENÚS</vt:lpstr>
      <vt:lpstr>IMPLEMENTACIÓN EN .NET (I)</vt:lpstr>
      <vt:lpstr>IMPLEMENTACIÓN EN .NET (II)</vt:lpstr>
      <vt:lpstr>¿QUÉ SON LAS BARRAS DE HERRMIENTAS?</vt:lpstr>
      <vt:lpstr>Barras de Herramientas: Ventajas e inconvenientes</vt:lpstr>
      <vt:lpstr>DISEÑANDO BARRAS DE HERRAMIENTAS</vt:lpstr>
      <vt:lpstr>IMPLEMENTACIÓN EN .NET</vt:lpstr>
      <vt:lpstr>¿QUÉ SON LOS MENÚS CONTEXTUALES?</vt:lpstr>
      <vt:lpstr>DISEÑANDO MENÚS CONTEXTUALES</vt:lpstr>
      <vt:lpstr>IMPLEMENTACIÓN EN .NET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Jorge</dc:creator>
  <cp:lastModifiedBy>David Forteza</cp:lastModifiedBy>
  <cp:revision>135</cp:revision>
  <dcterms:created xsi:type="dcterms:W3CDTF">2012-09-14T09:01:05Z</dcterms:created>
  <dcterms:modified xsi:type="dcterms:W3CDTF">2020-11-15T17:16:09Z</dcterms:modified>
</cp:coreProperties>
</file>